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E0A74-A3F9-4E3D-BBC5-70A8582EE904}" type="datetimeFigureOut">
              <a:rPr lang="hr-HR" smtClean="0"/>
              <a:t>14.7.2020.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2AE0F-CF51-469C-B742-430CAE8F23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47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6D2E-9843-4C9C-9C2B-9818F1B78D2D}" type="datetime1">
              <a:rPr lang="hr-HR" smtClean="0"/>
              <a:t>14.7.2020.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Tvrdeić Lorena 8.A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B110-15CB-4F7B-BB02-66CDEFB313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125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5079-16D3-4260-AF6F-D3DFB58EC987}" type="datetime1">
              <a:rPr lang="hr-HR" smtClean="0"/>
              <a:t>14.7.2020.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Tvrdeić Lorena 8.A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B110-15CB-4F7B-BB02-66CDEFB313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323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A2DF-F415-4F9E-BEBF-271FBBEBFE8C}" type="datetime1">
              <a:rPr lang="hr-HR" smtClean="0"/>
              <a:t>14.7.2020.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Tvrdeić Lorena 8.A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B110-15CB-4F7B-BB02-66CDEFB313BF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5275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899F-FA2E-4CFC-8E23-174D3A5BEE64}" type="datetime1">
              <a:rPr lang="hr-HR" smtClean="0"/>
              <a:t>14.7.2020.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Tvrdeić Lorena 8.A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B110-15CB-4F7B-BB02-66CDEFB313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9839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2069-BA99-43C1-9DDB-B2BCB1A8EAF4}" type="datetime1">
              <a:rPr lang="hr-HR" smtClean="0"/>
              <a:t>14.7.2020.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Tvrdeić Lorena 8.A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B110-15CB-4F7B-BB02-66CDEFB313BF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5020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53DF-3448-4111-B069-15F1A62715F8}" type="datetime1">
              <a:rPr lang="hr-HR" smtClean="0"/>
              <a:t>14.7.2020.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Tvrdeić Lorena 8.A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B110-15CB-4F7B-BB02-66CDEFB313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11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37BC-B833-4A1A-8C78-CAB950B826EA}" type="datetime1">
              <a:rPr lang="hr-HR" smtClean="0"/>
              <a:t>14.7.2020.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Tvrdeić Lorena 8.A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B110-15CB-4F7B-BB02-66CDEFB313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8823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056D-7B38-462E-8427-BF55FDC8E42F}" type="datetime1">
              <a:rPr lang="hr-HR" smtClean="0"/>
              <a:t>14.7.2020.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Tvrdeić Lorena 8.A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B110-15CB-4F7B-BB02-66CDEFB313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501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2738-1E9B-4437-ACBF-58DAA9CF9DEE}" type="datetime1">
              <a:rPr lang="hr-HR" smtClean="0"/>
              <a:t>14.7.2020.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Tvrdeić Lorena 8.A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B110-15CB-4F7B-BB02-66CDEFB313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089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DFFF-C152-476D-AB07-0D9C302C48DE}" type="datetime1">
              <a:rPr lang="hr-HR" smtClean="0"/>
              <a:t>14.7.2020.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Tvrdeić Lorena 8.A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B110-15CB-4F7B-BB02-66CDEFB313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919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A622-839E-4EF4-85D4-09C85B57512B}" type="datetime1">
              <a:rPr lang="hr-HR" smtClean="0"/>
              <a:t>14.7.2020.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Tvrdeić Lorena 8.A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B110-15CB-4F7B-BB02-66CDEFB313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732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AB9C-E871-4095-88A0-4B7CD9FA9BA2}" type="datetime1">
              <a:rPr lang="hr-HR" smtClean="0"/>
              <a:t>14.7.2020.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Tvrdeić Lorena 8.A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B110-15CB-4F7B-BB02-66CDEFB313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200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7620-0179-461A-9988-D0AE4F78836F}" type="datetime1">
              <a:rPr lang="hr-HR" smtClean="0"/>
              <a:t>14.7.2020.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Tvrdeić Lorena 8.A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B110-15CB-4F7B-BB02-66CDEFB313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780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456F-4865-4494-9719-C5EB062A9E9C}" type="datetime1">
              <a:rPr lang="hr-HR" smtClean="0"/>
              <a:t>14.7.2020.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Tvrdeić Lorena 8.A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B110-15CB-4F7B-BB02-66CDEFB313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743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0BBB-C3F2-45B3-A8E9-9DD1AB14E76F}" type="datetime1">
              <a:rPr lang="hr-HR" smtClean="0"/>
              <a:t>14.7.2020.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Tvrdeić Lorena 8.A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B110-15CB-4F7B-BB02-66CDEFB313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793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880-C6E6-44E2-9DF2-7E8BC7BDAC29}" type="datetime1">
              <a:rPr lang="hr-HR" smtClean="0"/>
              <a:t>14.7.2020.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Tvrdeić Lorena 8.A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B110-15CB-4F7B-BB02-66CDEFB313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178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97983-9A1E-4584-AE0E-CD5D5EAD7FE2}" type="datetime1">
              <a:rPr lang="hr-HR" smtClean="0"/>
              <a:t>14.7.2020.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/>
              <a:t>Tvrdeić Lorena 8.A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7F1B110-15CB-4F7B-BB02-66CDEFB313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210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orij.e-skole.hr/share/proxy/alfresco-noauth/edutorij/api/proxy-guest/d2d61772-7e7a-4f5b-98f9-6bbb5d5d13ca/html/10674_Pravilna_trostrana_piramida.html" TargetMode="External"/><Relationship Id="rId7" Type="http://schemas.openxmlformats.org/officeDocument/2006/relationships/hyperlink" Target="https://sh.wikipedia.org/wiki/Kocka" TargetMode="External"/><Relationship Id="rId2" Type="http://schemas.openxmlformats.org/officeDocument/2006/relationships/hyperlink" Target="file:///C:\Users\Korisnik\Downloads\platonova_tijela%20(2)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.wikipedia.org/wiki/Oktaedar" TargetMode="External"/><Relationship Id="rId5" Type="http://schemas.openxmlformats.org/officeDocument/2006/relationships/hyperlink" Target="https://sh.wikipedia.org/wiki/Dodekaedar" TargetMode="External"/><Relationship Id="rId4" Type="http://schemas.openxmlformats.org/officeDocument/2006/relationships/hyperlink" Target="https://sh.wikipedia.org/wiki/Ikosaeda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edutorij.e-skole.hr/share/proxy/alfresco-noauth/edutorij/api/proxy-guest/d2d61772-7e7a-4f5b-98f9-6bbb5d5d13ca/html/pojmovnik.html#piramida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16BDD5-5E9D-4077-A120-4BF829C03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hr-HR" sz="54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PLATONOVA TIJELA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6B71C81-C6A2-44CB-A5EB-484601C77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/>
              <a:t>LORENA, </a:t>
            </a:r>
            <a:r>
              <a:rPr lang="hr-HR" dirty="0"/>
              <a:t>8.A   26.5.2020.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E8AC0AF-B508-4C0D-8252-636528F85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B110-15CB-4F7B-BB02-66CDEFB313BF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1357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3B0D88-21CC-49AF-9BFD-23F047E10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LITERATURA: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C7DDF2-C8A8-41D0-9E36-AB28E2296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file:///C:/Users/Korisnik/Downloads/platonova_tijela%20(2).pdf</a:t>
            </a:r>
            <a:endParaRPr lang="hr-HR" sz="16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https://edutorij.e-skole.hr/share/proxy/alfresco-noauth/edutorij/api/proxy-guest/d2d61772-7e7a-4f5b-98f9-6bbb5d5d13ca/html/10674_Pravilna_trostrana_piramida.html</a:t>
            </a:r>
            <a:endParaRPr lang="hr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http://gimnazija-cres.hr/wp-content/uploads/2019/01/Pravilni-mnogokuti.pdf</a:t>
            </a:r>
            <a:endParaRPr lang="hr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https://sh.wikipedia.org/wiki/Ikosaedar</a:t>
            </a:r>
            <a:endParaRPr lang="hr-HR" sz="16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https://sh.wikipedia.org/wiki/Dodekaedar</a:t>
            </a:r>
            <a:endParaRPr lang="hr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https://sh.wikipedia.org/wiki/Oktaedar</a:t>
            </a:r>
            <a:endParaRPr lang="hr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https://sh.wikipedia.org/wiki/Kocka</a:t>
            </a:r>
            <a:endParaRPr lang="hr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5BA6A41-D798-414C-9333-1F7264D09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B110-15CB-4F7B-BB02-66CDEFB313BF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294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256AEE-2A05-4B70-A889-2C410E8FF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solidFill>
                  <a:schemeClr val="accent2">
                    <a:lumMod val="75000"/>
                  </a:schemeClr>
                </a:solidFill>
              </a:rPr>
              <a:t>VRSTE PLATONOVIH TIJELA</a:t>
            </a:r>
            <a:br>
              <a:rPr lang="hr-HR" sz="4000" dirty="0"/>
            </a:br>
            <a:endParaRPr lang="hr-HR" sz="4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55A651-A6E1-41D1-8D03-C397BC183D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TETRAEDAR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HEKSAEDAR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OKTAEDAR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71D7E9C-E3DE-4EB4-877A-6FBFEB46AF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DODEKAEDAR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IKOSAEDAR</a:t>
            </a:r>
          </a:p>
        </p:txBody>
      </p:sp>
      <p:pic>
        <p:nvPicPr>
          <p:cNvPr id="5" name="Slika 4" descr="Slika na kojoj se prikazuje dodatak, stol, crtež&#10;&#10;Opis je automatski generiran">
            <a:extLst>
              <a:ext uri="{FF2B5EF4-FFF2-40B4-BE49-F238E27FC236}">
                <a16:creationId xmlns:a16="http://schemas.microsoft.com/office/drawing/2014/main" id="{DC64DE51-44BE-4450-AFF5-429CA5388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72" y="1235597"/>
            <a:ext cx="1402038" cy="1325563"/>
          </a:xfrm>
          <a:prstGeom prst="rect">
            <a:avLst/>
          </a:prstGeom>
        </p:spPr>
      </p:pic>
      <p:pic>
        <p:nvPicPr>
          <p:cNvPr id="6" name="Slika 5" descr="Slika na kojoj se prikazuje crtež&#10;&#10;Opis je automatski generiran">
            <a:extLst>
              <a:ext uri="{FF2B5EF4-FFF2-40B4-BE49-F238E27FC236}">
                <a16:creationId xmlns:a16="http://schemas.microsoft.com/office/drawing/2014/main" id="{DC95F4D3-92FB-455D-AF67-9FD56F733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81" y="2696097"/>
            <a:ext cx="1402038" cy="1559066"/>
          </a:xfrm>
          <a:prstGeom prst="rect">
            <a:avLst/>
          </a:prstGeom>
        </p:spPr>
      </p:pic>
      <p:pic>
        <p:nvPicPr>
          <p:cNvPr id="7" name="Slika 6" descr="Slika na kojoj se prikazuje dodatak, kišobran, zmaj, crtež&#10;&#10;Opis je automatski generiran">
            <a:extLst>
              <a:ext uri="{FF2B5EF4-FFF2-40B4-BE49-F238E27FC236}">
                <a16:creationId xmlns:a16="http://schemas.microsoft.com/office/drawing/2014/main" id="{2131D4A1-497A-4B5C-ABF7-21D8D7BB4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72" y="4465011"/>
            <a:ext cx="1711952" cy="1711952"/>
          </a:xfrm>
          <a:prstGeom prst="rect">
            <a:avLst/>
          </a:prstGeom>
        </p:spPr>
      </p:pic>
      <p:pic>
        <p:nvPicPr>
          <p:cNvPr id="9" name="Slika 8" descr="Slika na kojoj se prikazuje zeleno, crtež, igra&#10;&#10;Opis je automatski generiran">
            <a:extLst>
              <a:ext uri="{FF2B5EF4-FFF2-40B4-BE49-F238E27FC236}">
                <a16:creationId xmlns:a16="http://schemas.microsoft.com/office/drawing/2014/main" id="{9224C5AC-F312-4B92-829E-E78EB553D6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639" y="1292178"/>
            <a:ext cx="1588363" cy="1556596"/>
          </a:xfrm>
          <a:prstGeom prst="rect">
            <a:avLst/>
          </a:prstGeom>
        </p:spPr>
      </p:pic>
      <p:pic>
        <p:nvPicPr>
          <p:cNvPr id="11" name="Slika 10" descr="Slika na kojoj se prikazuje dodatak, kišobran&#10;&#10;Opis je automatski generiran">
            <a:extLst>
              <a:ext uri="{FF2B5EF4-FFF2-40B4-BE49-F238E27FC236}">
                <a16:creationId xmlns:a16="http://schemas.microsoft.com/office/drawing/2014/main" id="{E5F2A607-9CBB-4D6D-B4FC-E6D7C946FD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638" y="3531352"/>
            <a:ext cx="1588363" cy="1534060"/>
          </a:xfrm>
          <a:prstGeom prst="rect">
            <a:avLst/>
          </a:prstGeom>
        </p:spPr>
      </p:pic>
      <p:sp>
        <p:nvSpPr>
          <p:cNvPr id="10" name="Rezervirano mjesto broja slajda 9">
            <a:extLst>
              <a:ext uri="{FF2B5EF4-FFF2-40B4-BE49-F238E27FC236}">
                <a16:creationId xmlns:a16="http://schemas.microsoft.com/office/drawing/2014/main" id="{27F75393-75EF-405B-A6CF-2709563C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B110-15CB-4F7B-BB02-66CDEFB313BF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166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9742E280-7963-46F7-A977-796C65237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TETRAEDAR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2AAFC9F-FA6F-4635-837D-DDBC6419E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4" y="2160589"/>
            <a:ext cx="3957349" cy="374932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Tetraedar je </a:t>
            </a:r>
            <a:r>
              <a:rPr lang="en-US" b="1"/>
              <a:t>pravilna trostrana </a:t>
            </a:r>
            <a:r>
              <a:rPr lang="en-US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piramida</a:t>
            </a:r>
            <a:r>
              <a:rPr lang="en-US" b="1"/>
              <a:t>.</a:t>
            </a:r>
            <a:endParaRPr lang="en-US"/>
          </a:p>
          <a:p>
            <a:r>
              <a:rPr lang="en-US" b="1"/>
              <a:t>Baza i tri pobočke su jednakostranični trokuti.</a:t>
            </a:r>
            <a:br>
              <a:rPr lang="en-US" b="1"/>
            </a:br>
            <a:endParaRPr lang="en-US"/>
          </a:p>
          <a:p>
            <a:r>
              <a:rPr lang="en-US"/>
              <a:t>Sve strane tetraedra</a:t>
            </a:r>
            <a:r>
              <a:rPr lang="en-US" b="1"/>
              <a:t> </a:t>
            </a:r>
            <a:r>
              <a:rPr lang="en-US"/>
              <a:t>sukladni su</a:t>
            </a:r>
            <a:r>
              <a:rPr lang="en-US" b="1"/>
              <a:t> jednakostranični trokuti.</a:t>
            </a:r>
            <a:br>
              <a:rPr lang="en-US" b="1"/>
            </a:br>
            <a:endParaRPr lang="en-US"/>
          </a:p>
          <a:p>
            <a:r>
              <a:rPr lang="en-US"/>
              <a:t>Svi bridovi tetraedra jednake su duljine.</a:t>
            </a:r>
          </a:p>
          <a:p>
            <a:endParaRPr lang="en-US"/>
          </a:p>
        </p:txBody>
      </p:sp>
      <p:pic>
        <p:nvPicPr>
          <p:cNvPr id="6" name="Rezervirano mjesto sadržaja 5" descr="Slika na kojoj se prikazuje dodatak, stol, crtež&#10;&#10;Opis je automatski generiran">
            <a:extLst>
              <a:ext uri="{FF2B5EF4-FFF2-40B4-BE49-F238E27FC236}">
                <a16:creationId xmlns:a16="http://schemas.microsoft.com/office/drawing/2014/main" id="{8C0446CA-A6E4-48D3-A7EF-B83D84E34A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51" y="2159331"/>
            <a:ext cx="3966960" cy="3750581"/>
          </a:xfrm>
          <a:prstGeom prst="rect">
            <a:avLst/>
          </a:prstGeom>
        </p:spPr>
      </p:pic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B1CC2FF-A1B3-4559-9F4C-5E4CB5A65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B110-15CB-4F7B-BB02-66CDEFB313BF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7633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773F69-F219-4652-B3BA-C1C9E4CD8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HEKSAEDAR</a:t>
            </a:r>
          </a:p>
        </p:txBody>
      </p:sp>
      <p:pic>
        <p:nvPicPr>
          <p:cNvPr id="6" name="Rezervirano mjesto sadržaja 5" descr="Slika na kojoj se prikazuje crtež&#10;&#10;Opis je automatski generiran">
            <a:extLst>
              <a:ext uri="{FF2B5EF4-FFF2-40B4-BE49-F238E27FC236}">
                <a16:creationId xmlns:a16="http://schemas.microsoft.com/office/drawing/2014/main" id="{E1053F4E-8B9E-438C-8498-03BDEE14B6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63" y="1825625"/>
            <a:ext cx="3537687" cy="3933909"/>
          </a:xfrm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DBAAEB4-A422-45D2-9824-8068BC43EE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Heksaedar (kocka) je pravilna četverostrana prizma</a:t>
            </a:r>
          </a:p>
          <a:p>
            <a:r>
              <a:rPr lang="hr-HR" dirty="0"/>
              <a:t>Baza i sve strane su joj kvadrati</a:t>
            </a:r>
          </a:p>
          <a:p>
            <a:r>
              <a:rPr lang="hr-HR" i="1" dirty="0">
                <a:latin typeface="Calibri" panose="020F0502020204030204" pitchFamily="34" charset="0"/>
                <a:ea typeface="LM Roman 12"/>
                <a:cs typeface="Calibri" panose="020F0502020204030204" pitchFamily="34" charset="0"/>
              </a:rPr>
              <a:t>Oplošje</a:t>
            </a:r>
            <a:r>
              <a:rPr lang="hr-HR" i="1" dirty="0">
                <a:latin typeface="Georgia" panose="02040502050405020303" pitchFamily="18" charset="0"/>
                <a:ea typeface="LM Roman 12"/>
                <a:cs typeface="LM Roman 12"/>
              </a:rPr>
              <a:t>   O </a:t>
            </a:r>
            <a:r>
              <a:rPr lang="hr-HR" dirty="0">
                <a:latin typeface="LM Roman 12"/>
                <a:ea typeface="LM Roman 12"/>
                <a:cs typeface="LM Roman 12"/>
              </a:rPr>
              <a:t>= 6</a:t>
            </a:r>
            <a:r>
              <a:rPr lang="hr-HR" i="1" dirty="0">
                <a:latin typeface="Georgia" panose="02040502050405020303" pitchFamily="18" charset="0"/>
                <a:ea typeface="LM Roman 12"/>
                <a:cs typeface="LM Roman 12"/>
              </a:rPr>
              <a:t>a</a:t>
            </a:r>
            <a:r>
              <a:rPr lang="hr-HR" baseline="30000" dirty="0">
                <a:latin typeface="LM Roman 8"/>
                <a:ea typeface="LM Roman 12"/>
                <a:cs typeface="LM Roman 12"/>
              </a:rPr>
              <a:t>2   </a:t>
            </a:r>
          </a:p>
          <a:p>
            <a:r>
              <a:rPr lang="hr-HR" dirty="0"/>
              <a:t>Obujam </a:t>
            </a:r>
            <a:r>
              <a:rPr lang="hr-HR" i="1" dirty="0">
                <a:latin typeface="Georgia" panose="02040502050405020303" pitchFamily="18" charset="0"/>
                <a:ea typeface="LM Roman 12"/>
                <a:cs typeface="LM Roman 12"/>
              </a:rPr>
              <a:t>V</a:t>
            </a:r>
            <a:r>
              <a:rPr lang="hr-HR" i="1" spc="280" dirty="0">
                <a:latin typeface="Georgia" panose="02040502050405020303" pitchFamily="18" charset="0"/>
                <a:ea typeface="LM Roman 12"/>
                <a:cs typeface="LM Roman 12"/>
              </a:rPr>
              <a:t> </a:t>
            </a:r>
            <a:r>
              <a:rPr lang="hr-HR" dirty="0">
                <a:latin typeface="LM Roman 12"/>
                <a:ea typeface="LM Roman 12"/>
                <a:cs typeface="LM Roman 12"/>
              </a:rPr>
              <a:t>= </a:t>
            </a:r>
            <a:r>
              <a:rPr lang="hr-HR" i="1" dirty="0">
                <a:latin typeface="Georgia" panose="02040502050405020303" pitchFamily="18" charset="0"/>
                <a:ea typeface="LM Roman 12"/>
                <a:cs typeface="LM Roman 12"/>
              </a:rPr>
              <a:t>a </a:t>
            </a:r>
            <a:r>
              <a:rPr lang="hr-HR" i="1" dirty="0">
                <a:latin typeface="DejaVu Sans" panose="020B0603030804020204" pitchFamily="34" charset="0"/>
                <a:ea typeface="LM Roman 12"/>
                <a:cs typeface="LM Roman 12"/>
              </a:rPr>
              <a:t>· </a:t>
            </a:r>
            <a:r>
              <a:rPr lang="hr-HR" i="1" dirty="0">
                <a:latin typeface="Georgia" panose="02040502050405020303" pitchFamily="18" charset="0"/>
                <a:ea typeface="LM Roman 12"/>
                <a:cs typeface="LM Roman 12"/>
              </a:rPr>
              <a:t>a </a:t>
            </a:r>
            <a:r>
              <a:rPr lang="hr-HR" i="1" dirty="0">
                <a:latin typeface="DejaVu Sans" panose="020B0603030804020204" pitchFamily="34" charset="0"/>
                <a:ea typeface="LM Roman 12"/>
                <a:cs typeface="LM Roman 12"/>
              </a:rPr>
              <a:t>· </a:t>
            </a:r>
            <a:r>
              <a:rPr lang="hr-HR" i="1" dirty="0">
                <a:latin typeface="Georgia" panose="02040502050405020303" pitchFamily="18" charset="0"/>
                <a:ea typeface="LM Roman 12"/>
                <a:cs typeface="LM Roman 12"/>
              </a:rPr>
              <a:t>a </a:t>
            </a:r>
            <a:r>
              <a:rPr lang="hr-HR" dirty="0">
                <a:latin typeface="LM Roman 12"/>
                <a:ea typeface="LM Roman 12"/>
                <a:cs typeface="LM Roman 12"/>
              </a:rPr>
              <a:t>= </a:t>
            </a:r>
            <a:r>
              <a:rPr lang="hr-HR" i="1" spc="15" dirty="0">
                <a:latin typeface="Georgia" panose="02040502050405020303" pitchFamily="18" charset="0"/>
                <a:ea typeface="LM Roman 12"/>
                <a:cs typeface="LM Roman 12"/>
              </a:rPr>
              <a:t>a</a:t>
            </a:r>
            <a:r>
              <a:rPr lang="hr-HR" spc="15" baseline="30000" dirty="0">
                <a:latin typeface="LM Roman 8"/>
                <a:ea typeface="LM Roman 12"/>
                <a:cs typeface="LM Roman 12"/>
              </a:rPr>
              <a:t>3</a:t>
            </a:r>
            <a:endParaRPr lang="hr-HR" dirty="0"/>
          </a:p>
          <a:p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B7185B8-DBA2-4702-A92F-6676C8467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B110-15CB-4F7B-BB02-66CDEFB313BF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2878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648A72-E589-4BDC-9A77-E2FE55AC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OKTAEDAR</a:t>
            </a:r>
          </a:p>
        </p:txBody>
      </p:sp>
      <p:pic>
        <p:nvPicPr>
          <p:cNvPr id="9" name="Rezervirano mjesto sadržaja 8" descr="Slika na kojoj se prikazuje dodatak, kišobran, zmaj, crtež&#10;&#10;Opis je automatski generiran">
            <a:extLst>
              <a:ext uri="{FF2B5EF4-FFF2-40B4-BE49-F238E27FC236}">
                <a16:creationId xmlns:a16="http://schemas.microsoft.com/office/drawing/2014/main" id="{BA024903-2ECC-4123-B5BB-A11B96A966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160588"/>
            <a:ext cx="3881437" cy="3881437"/>
          </a:xfrm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50E0B83-2050-48C9-8260-03EAB829CF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err="1"/>
              <a:t>Oktaedar</a:t>
            </a:r>
            <a:r>
              <a:rPr lang="hr-HR" dirty="0"/>
              <a:t> je pravilni poliedar sa stranama koje su sukladni </a:t>
            </a:r>
            <a:r>
              <a:rPr lang="hr-HR" dirty="0" err="1"/>
              <a:t>jednakostranični</a:t>
            </a:r>
            <a:r>
              <a:rPr lang="hr-HR" dirty="0"/>
              <a:t> trokuti.</a:t>
            </a:r>
          </a:p>
          <a:p>
            <a:r>
              <a:rPr lang="hr-HR" dirty="0"/>
              <a:t> Ima osam strana, dvanaest jednako dugih bridova i šest vrhova. </a:t>
            </a:r>
          </a:p>
          <a:p>
            <a:r>
              <a:rPr lang="hr-HR" dirty="0"/>
              <a:t>Ime </a:t>
            </a:r>
            <a:r>
              <a:rPr lang="hr-HR" dirty="0" err="1"/>
              <a:t>oktaedar</a:t>
            </a:r>
            <a:r>
              <a:rPr lang="hr-HR" dirty="0"/>
              <a:t> dolazi od grčke riječi </a:t>
            </a:r>
            <a:r>
              <a:rPr lang="hr-HR" dirty="0" err="1"/>
              <a:t>okto</a:t>
            </a:r>
            <a:r>
              <a:rPr lang="hr-HR" dirty="0"/>
              <a:t> što znači osam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BCFA5ED-EC12-492A-B2EF-1D977ACB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B110-15CB-4F7B-BB02-66CDEFB313BF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5234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A0F8E-2DA3-42CE-8A14-4528A889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DODEKAEDAR</a:t>
            </a:r>
          </a:p>
        </p:txBody>
      </p:sp>
      <p:pic>
        <p:nvPicPr>
          <p:cNvPr id="6" name="Rezervirano mjesto sadržaja 5" descr="Slika na kojoj se prikazuje zeleno, crtež, igra&#10;&#10;Opis je automatski generiran">
            <a:extLst>
              <a:ext uri="{FF2B5EF4-FFF2-40B4-BE49-F238E27FC236}">
                <a16:creationId xmlns:a16="http://schemas.microsoft.com/office/drawing/2014/main" id="{1711B445-7620-466C-92A8-35CEBD3E78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4" y="2234406"/>
            <a:ext cx="3810000" cy="3733800"/>
          </a:xfrm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F42223A-F886-46BE-9C9F-5EDE23A06C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Dodekaedar je pravilan poliedar sa stranama koje su sukladni pravilni peterokuti.</a:t>
            </a:r>
          </a:p>
          <a:p>
            <a:r>
              <a:rPr lang="hr-HR" dirty="0"/>
              <a:t> Ima dvanaest strana, trideset jednako dugih bridova i dvadeset vrhova.</a:t>
            </a:r>
          </a:p>
          <a:p>
            <a:r>
              <a:rPr lang="hr-HR" dirty="0"/>
              <a:t> Ime dodekaedar dolazi od grčke riječi </a:t>
            </a:r>
            <a:r>
              <a:rPr lang="hr-HR" dirty="0" err="1"/>
              <a:t>dodeka</a:t>
            </a:r>
            <a:r>
              <a:rPr lang="hr-HR" dirty="0"/>
              <a:t>  što znači dvanaest.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AD33A8F-AC5B-4FC7-9DDA-1B15C6B7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B110-15CB-4F7B-BB02-66CDEFB313BF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4928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402F53-C9D8-4C03-9084-5A0BE0FE7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IKOSAEDAR</a:t>
            </a:r>
          </a:p>
        </p:txBody>
      </p:sp>
      <p:pic>
        <p:nvPicPr>
          <p:cNvPr id="6" name="Rezervirano mjesto sadržaja 5" descr="Slika na kojoj se prikazuje dodatak, kišobran&#10;&#10;Opis je automatski generiran">
            <a:extLst>
              <a:ext uri="{FF2B5EF4-FFF2-40B4-BE49-F238E27FC236}">
                <a16:creationId xmlns:a16="http://schemas.microsoft.com/office/drawing/2014/main" id="{111E3DC1-F465-46DF-A252-8312484175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17" y="1825625"/>
            <a:ext cx="4348184" cy="4199529"/>
          </a:xfrm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19902A9-8E0B-4FB8-AAB6-8AD715A526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err="1"/>
              <a:t>Ikosaedar</a:t>
            </a:r>
            <a:r>
              <a:rPr lang="hr-HR" dirty="0"/>
              <a:t> je pravilan poliedar sa stranama koje su sukladni </a:t>
            </a:r>
            <a:r>
              <a:rPr lang="hr-HR" dirty="0" err="1"/>
              <a:t>jednakostranični</a:t>
            </a:r>
            <a:r>
              <a:rPr lang="hr-HR" dirty="0"/>
              <a:t> trokuti. </a:t>
            </a:r>
          </a:p>
          <a:p>
            <a:r>
              <a:rPr lang="hr-HR" dirty="0"/>
              <a:t>Ima dvadeset strana, trideset jednako dugih bridova i dvanaest vrhova.</a:t>
            </a:r>
          </a:p>
          <a:p>
            <a:r>
              <a:rPr lang="hr-HR" dirty="0"/>
              <a:t> Ime </a:t>
            </a:r>
            <a:r>
              <a:rPr lang="hr-HR" dirty="0" err="1"/>
              <a:t>ikosaedar</a:t>
            </a:r>
            <a:r>
              <a:rPr lang="hr-HR" dirty="0"/>
              <a:t> dolazi od grčke riječi </a:t>
            </a:r>
            <a:r>
              <a:rPr lang="hr-HR" dirty="0" err="1"/>
              <a:t>ikosi</a:t>
            </a:r>
            <a:r>
              <a:rPr lang="hr-HR" dirty="0"/>
              <a:t>  što znači dvadeset.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45BD9B6-680D-4AA2-914C-11D696426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B110-15CB-4F7B-BB02-66CDEFB313BF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5189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A91A5D-6C3F-40BC-BA2A-79907E64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IZRADA  IKOSAEDRA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8880FB7-7BC3-4B78-8E91-5CE01AF63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85875"/>
            <a:ext cx="11096625" cy="489108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CRTANJE MREŽE                              UKRAŠAVANJE                            IKOSAEDAR</a:t>
            </a:r>
          </a:p>
          <a:p>
            <a:endParaRPr lang="hr-HR" dirty="0"/>
          </a:p>
        </p:txBody>
      </p:sp>
      <p:pic>
        <p:nvPicPr>
          <p:cNvPr id="6" name="Rezervirano mjesto sadržaja 5" descr="Slika na kojoj se prikazuje na zatvorenom, zgrada, bijelo, malo&#10;&#10;Opis je automatski generiran">
            <a:extLst>
              <a:ext uri="{FF2B5EF4-FFF2-40B4-BE49-F238E27FC236}">
                <a16:creationId xmlns:a16="http://schemas.microsoft.com/office/drawing/2014/main" id="{BA32D09E-72C5-4BFB-8418-B47FC1BCCF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403" y="2275107"/>
            <a:ext cx="3260725" cy="2445543"/>
          </a:xfr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371164B-C7C5-49E0-B535-0075DD3CE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4872" y="2337991"/>
            <a:ext cx="3260725" cy="2445544"/>
          </a:xfrm>
          <a:prstGeom prst="rect">
            <a:avLst/>
          </a:prstGeom>
        </p:spPr>
      </p:pic>
      <p:pic>
        <p:nvPicPr>
          <p:cNvPr id="10" name="Slika 9" descr="Slika na kojoj se prikazuje svjetiljka, kišobran&#10;&#10;Opis je automatski generiran">
            <a:extLst>
              <a:ext uri="{FF2B5EF4-FFF2-40B4-BE49-F238E27FC236}">
                <a16:creationId xmlns:a16="http://schemas.microsoft.com/office/drawing/2014/main" id="{DFDE4D68-1A77-4FB3-9BA1-712A3DE32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25218" y="2577835"/>
            <a:ext cx="4933973" cy="3639106"/>
          </a:xfrm>
          <a:prstGeom prst="rect">
            <a:avLst/>
          </a:prstGeom>
        </p:spPr>
      </p:pic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D8FB075-5F05-49B8-B742-25F01602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B110-15CB-4F7B-BB02-66CDEFB313BF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574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96B8D0-E6FE-402B-B428-A2FA6957D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OPLOŠJE   IKOSAEDRA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FAC8C4FD-EF4D-469A-95C0-135114EE695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10220325" cy="4351338"/>
              </a:xfrm>
            </p:spPr>
            <p:txBody>
              <a:bodyPr>
                <a:normAutofit/>
              </a:bodyPr>
              <a:lstStyle/>
              <a:p>
                <a:r>
                  <a:rPr lang="hr-HR" dirty="0"/>
                  <a:t>Oplošje IKOSARDERA predstavlja 20 </a:t>
                </a:r>
                <a:r>
                  <a:rPr lang="hr-HR" dirty="0" err="1"/>
                  <a:t>jednakostraničnih</a:t>
                </a:r>
                <a:r>
                  <a:rPr lang="hr-HR" dirty="0"/>
                  <a:t> trokuta</a:t>
                </a:r>
              </a:p>
              <a:p>
                <a:r>
                  <a:rPr lang="hr-HR" dirty="0"/>
                  <a:t>O = 20 P </a:t>
                </a:r>
              </a:p>
              <a:p>
                <a:pPr marL="0" indent="0">
                  <a:buNone/>
                </a:pPr>
                <a:r>
                  <a:rPr lang="hr-HR" dirty="0"/>
                  <a:t>   </a:t>
                </a:r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                         O = 180 </a:t>
                </a:r>
                <a14:m>
                  <m:oMath xmlns:m="http://schemas.openxmlformats.org/officeDocument/2006/math">
                    <m:r>
                      <a:rPr lang="hr-H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bs-Latn-BA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cm</a:t>
                </a:r>
                <a:r>
                  <a:rPr lang="bs-Latn-BA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FAC8C4FD-EF4D-469A-95C0-135114EE69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10220325" cy="4351338"/>
              </a:xfrm>
              <a:blipFill>
                <a:blip r:embed="rId2"/>
                <a:stretch>
                  <a:fillRect l="-119" t="-84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0BB67D8-C3F7-4D7B-B335-CE839426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B110-15CB-4F7B-BB02-66CDEFB313BF}" type="slidenum">
              <a:rPr lang="hr-HR" smtClean="0"/>
              <a:t>9</a:t>
            </a:fld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DC00BBDF-ADCA-4D31-9850-E3ED8A9F70A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67463" y="2698812"/>
                <a:ext cx="6415924" cy="2907545"/>
              </a:xfrm>
            </p:spPr>
            <p:txBody>
              <a:bodyPr>
                <a:normAutofit/>
              </a:bodyPr>
              <a:lstStyle/>
              <a:p>
                <a:r>
                  <a:rPr lang="hr-HR"/>
                  <a:t>P    površina </a:t>
                </a:r>
                <a:r>
                  <a:rPr lang="hr-HR" dirty="0" err="1"/>
                  <a:t>jednakostraničnog</a:t>
                </a:r>
                <a:r>
                  <a:rPr lang="hr-HR" dirty="0"/>
                  <a:t> trokuta</a:t>
                </a:r>
              </a:p>
              <a:p>
                <a:r>
                  <a:rPr lang="hr-HR" dirty="0"/>
                  <a:t>P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r-HR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hr-HR" dirty="0"/>
                  <a:t> / 4                            a =6cm(za izrađeni model)</a:t>
                </a:r>
              </a:p>
              <a:p>
                <a:r>
                  <a:rPr lang="hr-HR" dirty="0"/>
                  <a:t>O = 20 P                                              </a:t>
                </a:r>
              </a:p>
            </p:txBody>
          </p:sp>
        </mc:Choice>
        <mc:Fallback xmlns=""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DC00BBDF-ADCA-4D31-9850-E3ED8A9F70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67463" y="2698812"/>
                <a:ext cx="6415924" cy="2907545"/>
              </a:xfrm>
              <a:blipFill>
                <a:blip r:embed="rId3"/>
                <a:stretch>
                  <a:fillRect l="-190" t="-1468" r="-19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53466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</TotalTime>
  <Words>330</Words>
  <Application>Microsoft Office PowerPoint</Application>
  <PresentationFormat>Široki zaslon</PresentationFormat>
  <Paragraphs>69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22" baseType="lpstr">
      <vt:lpstr>Algerian</vt:lpstr>
      <vt:lpstr>Arial</vt:lpstr>
      <vt:lpstr>Calibri</vt:lpstr>
      <vt:lpstr>Cambria Math</vt:lpstr>
      <vt:lpstr>DejaVu Sans</vt:lpstr>
      <vt:lpstr>Georgia</vt:lpstr>
      <vt:lpstr>LM Roman 12</vt:lpstr>
      <vt:lpstr>LM Roman 8</vt:lpstr>
      <vt:lpstr>Times New Roman</vt:lpstr>
      <vt:lpstr>Trebuchet MS</vt:lpstr>
      <vt:lpstr>Wingdings 3</vt:lpstr>
      <vt:lpstr>Faseta</vt:lpstr>
      <vt:lpstr>PLATONOVA TIJELA</vt:lpstr>
      <vt:lpstr>VRSTE PLATONOVIH TIJELA </vt:lpstr>
      <vt:lpstr>TETRAEDAR</vt:lpstr>
      <vt:lpstr>HEKSAEDAR</vt:lpstr>
      <vt:lpstr>OKTAEDAR</vt:lpstr>
      <vt:lpstr>DODEKAEDAR</vt:lpstr>
      <vt:lpstr>IKOSAEDAR</vt:lpstr>
      <vt:lpstr>IZRADA  IKOSAEDRA</vt:lpstr>
      <vt:lpstr>OPLOŠJE   IKOSAEDRA</vt:lpstr>
      <vt:lpstr>LITERATURA: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PLATONOVA TIJELA</dc:title>
  <dc:creator>Korisnik</dc:creator>
  <cp:lastModifiedBy>Miranda</cp:lastModifiedBy>
  <cp:revision>23</cp:revision>
  <dcterms:created xsi:type="dcterms:W3CDTF">2020-05-20T11:51:04Z</dcterms:created>
  <dcterms:modified xsi:type="dcterms:W3CDTF">2020-07-14T16:05:42Z</dcterms:modified>
</cp:coreProperties>
</file>