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3" autoAdjust="0"/>
    <p:restoredTop sz="94660"/>
  </p:normalViewPr>
  <p:slideViewPr>
    <p:cSldViewPr>
      <p:cViewPr varScale="1">
        <p:scale>
          <a:sx n="82" d="100"/>
          <a:sy n="82" d="100"/>
        </p:scale>
        <p:origin x="149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F9C56-5CC3-466F-8052-0B1A287BF4EC}" type="datetimeFigureOut">
              <a:rPr lang="hr-HR" smtClean="0"/>
              <a:t>14.7.2020.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265F4-F78D-401B-AA4E-0006E47CA0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585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265F4-F78D-401B-AA4E-0006E47CA0A6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4264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6333-9B55-4E02-A0D1-D111552233F4}" type="datetimeFigureOut">
              <a:rPr lang="hr-HR" smtClean="0"/>
              <a:pPr/>
              <a:t>14.7.2020.</a:t>
            </a:fld>
            <a:endParaRPr lang="hr-H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A27DBFD-BBA0-462D-BE2D-2DAAE6859CC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6333-9B55-4E02-A0D1-D111552233F4}" type="datetimeFigureOut">
              <a:rPr lang="hr-HR" smtClean="0"/>
              <a:pPr/>
              <a:t>14.7.2020.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DBFD-BBA0-462D-BE2D-2DAAE6859CC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6333-9B55-4E02-A0D1-D111552233F4}" type="datetimeFigureOut">
              <a:rPr lang="hr-HR" smtClean="0"/>
              <a:pPr/>
              <a:t>14.7.2020.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DBFD-BBA0-462D-BE2D-2DAAE6859CC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6333-9B55-4E02-A0D1-D111552233F4}" type="datetimeFigureOut">
              <a:rPr lang="hr-HR" smtClean="0"/>
              <a:pPr/>
              <a:t>14.7.2020.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A27DBFD-BBA0-462D-BE2D-2DAAE6859CC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6333-9B55-4E02-A0D1-D111552233F4}" type="datetimeFigureOut">
              <a:rPr lang="hr-HR" smtClean="0"/>
              <a:pPr/>
              <a:t>14.7.2020.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DBFD-BBA0-462D-BE2D-2DAAE6859CC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6333-9B55-4E02-A0D1-D111552233F4}" type="datetimeFigureOut">
              <a:rPr lang="hr-HR" smtClean="0"/>
              <a:pPr/>
              <a:t>14.7.2020.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DBFD-BBA0-462D-BE2D-2DAAE6859CC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6333-9B55-4E02-A0D1-D111552233F4}" type="datetimeFigureOut">
              <a:rPr lang="hr-HR" smtClean="0"/>
              <a:pPr/>
              <a:t>14.7.2020.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A27DBFD-BBA0-462D-BE2D-2DAAE6859CC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6333-9B55-4E02-A0D1-D111552233F4}" type="datetimeFigureOut">
              <a:rPr lang="hr-HR" smtClean="0"/>
              <a:pPr/>
              <a:t>14.7.2020.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DBFD-BBA0-462D-BE2D-2DAAE6859CC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6333-9B55-4E02-A0D1-D111552233F4}" type="datetimeFigureOut">
              <a:rPr lang="hr-HR" smtClean="0"/>
              <a:pPr/>
              <a:t>14.7.2020.</a:t>
            </a:fld>
            <a:endParaRPr lang="hr-H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DBFD-BBA0-462D-BE2D-2DAAE6859CC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6333-9B55-4E02-A0D1-D111552233F4}" type="datetimeFigureOut">
              <a:rPr lang="hr-HR" smtClean="0"/>
              <a:pPr/>
              <a:t>14.7.2020.</a:t>
            </a:fld>
            <a:endParaRPr lang="hr-H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DBFD-BBA0-462D-BE2D-2DAAE6859CC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6333-9B55-4E02-A0D1-D111552233F4}" type="datetimeFigureOut">
              <a:rPr lang="hr-HR" smtClean="0"/>
              <a:pPr/>
              <a:t>14.7.2020.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DBFD-BBA0-462D-BE2D-2DAAE6859CC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2B66333-9B55-4E02-A0D1-D111552233F4}" type="datetimeFigureOut">
              <a:rPr lang="hr-HR" smtClean="0"/>
              <a:pPr/>
              <a:t>14.7.2020.</a:t>
            </a:fld>
            <a:endParaRPr lang="hr-H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A27DBFD-BBA0-462D-BE2D-2DAAE6859CC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dutorij.e-skole.hr/share/proxy/alfresco-noauth/edutorij/api/proxy-guest/c0098fe7-0755-4088-8543-dc8dd20773be/video/22815-0-platonov-mp4-1533201702436.mp4" TargetMode="External"/><Relationship Id="rId13" Type="http://schemas.openxmlformats.org/officeDocument/2006/relationships/hyperlink" Target="https://prezi.com/vtznbr6rrgp3/platonova-tijela/" TargetMode="External"/><Relationship Id="rId3" Type="http://schemas.openxmlformats.org/officeDocument/2006/relationships/hyperlink" Target="https://www.enciklopedija.hr/natuknica.aspx?ID=61063" TargetMode="External"/><Relationship Id="rId7" Type="http://schemas.openxmlformats.org/officeDocument/2006/relationships/hyperlink" Target="https://www.enciklopedija.hr/natuknica.aspx?id=24814" TargetMode="External"/><Relationship Id="rId12" Type="http://schemas.openxmlformats.org/officeDocument/2006/relationships/hyperlink" Target="https://mis.element.hr/fajli/351/19-08.pdf" TargetMode="External"/><Relationship Id="rId2" Type="http://schemas.openxmlformats.org/officeDocument/2006/relationships/hyperlink" Target="https://nova-akropola.com/znanost-i-priroda/znanost/platonova-tijel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nciklopedija.hr/natuknica.aspx?ID=44951" TargetMode="External"/><Relationship Id="rId11" Type="http://schemas.openxmlformats.org/officeDocument/2006/relationships/hyperlink" Target="http://www.antonija-horvatek.from.hr/plakati-panoi/Platonova-tijela-Za-pano.pdf" TargetMode="External"/><Relationship Id="rId5" Type="http://schemas.openxmlformats.org/officeDocument/2006/relationships/hyperlink" Target="https://www.enciklopedija.hr/natuknica.aspx?ID=15701" TargetMode="External"/><Relationship Id="rId10" Type="http://schemas.openxmlformats.org/officeDocument/2006/relationships/hyperlink" Target="https://repozitorij.pmf.unizg.hr/islandora/object/pmf:7870" TargetMode="External"/><Relationship Id="rId4" Type="http://schemas.openxmlformats.org/officeDocument/2006/relationships/hyperlink" Target="https://www.enciklopedija.hr/natuknica.aspx?ID=27041" TargetMode="External"/><Relationship Id="rId9" Type="http://schemas.openxmlformats.org/officeDocument/2006/relationships/hyperlink" Target="http://www.grad.hr/nastava/geometrija/ng/tijela/poli.pdf" TargetMode="External"/><Relationship Id="rId14" Type="http://schemas.openxmlformats.org/officeDocument/2006/relationships/hyperlink" Target="http://www.mathos.unios.hr/~mdjumic/uploads/diplomski/IVA33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8720"/>
            <a:ext cx="8458200" cy="1222375"/>
          </a:xfrm>
        </p:spPr>
        <p:txBody>
          <a:bodyPr/>
          <a:lstStyle/>
          <a:p>
            <a:r>
              <a:rPr lang="hr-HR" dirty="0"/>
              <a:t>PLATONOVA TIJELA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43600"/>
            <a:ext cx="8458200" cy="914400"/>
          </a:xfrm>
        </p:spPr>
        <p:txBody>
          <a:bodyPr>
            <a:normAutofit/>
          </a:bodyPr>
          <a:lstStyle/>
          <a:p>
            <a:r>
              <a:rPr lang="hr-HR" sz="2200">
                <a:latin typeface="Times New Roman" panose="02020603050405020304" pitchFamily="18" charset="0"/>
                <a:cs typeface="Times New Roman" panose="02020603050405020304" pitchFamily="18" charset="0"/>
              </a:rPr>
              <a:t>Aldo,8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.a </a:t>
            </a:r>
          </a:p>
          <a:p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23.5.2020.</a:t>
            </a:r>
          </a:p>
          <a:p>
            <a:endParaRPr lang="hr-HR" sz="1200" dirty="0"/>
          </a:p>
        </p:txBody>
      </p:sp>
      <p:pic>
        <p:nvPicPr>
          <p:cNvPr id="4" name="Picture 2" descr="Nova Akropola – Platon i Akademi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00750" y="2095500"/>
            <a:ext cx="314325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	IZVORI PODATAKA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600" dirty="0">
                <a:hlinkClick r:id="rId2"/>
              </a:rPr>
              <a:t>https://nova-akropola.com/znanost-i-priroda/znanost/platonova-tijela/</a:t>
            </a:r>
            <a:endParaRPr lang="hr-HR" sz="1600" dirty="0"/>
          </a:p>
          <a:p>
            <a:r>
              <a:rPr lang="hr-HR" sz="1600" dirty="0">
                <a:hlinkClick r:id="rId3"/>
              </a:rPr>
              <a:t>https://www.enciklopedija.hr/natuknica.aspx?ID=61063</a:t>
            </a:r>
            <a:endParaRPr lang="hr-HR" sz="1600" dirty="0"/>
          </a:p>
          <a:p>
            <a:r>
              <a:rPr lang="hr-HR" sz="1600" dirty="0">
                <a:hlinkClick r:id="rId4"/>
              </a:rPr>
              <a:t>https://www.enciklopedija.hr/natuknica.aspx?ID=27041</a:t>
            </a:r>
            <a:endParaRPr lang="hr-HR" sz="1600" dirty="0"/>
          </a:p>
          <a:p>
            <a:r>
              <a:rPr lang="hr-HR" sz="1600" dirty="0">
                <a:hlinkClick r:id="rId5"/>
              </a:rPr>
              <a:t>https://www.enciklopedija.hr/natuknica.aspx?ID=15701</a:t>
            </a:r>
            <a:endParaRPr lang="hr-HR" sz="1600" dirty="0"/>
          </a:p>
          <a:p>
            <a:r>
              <a:rPr lang="hr-HR" sz="1600" dirty="0">
                <a:hlinkClick r:id="rId6"/>
              </a:rPr>
              <a:t>https://www.enciklopedija.hr/natuknica.aspx?ID=44951</a:t>
            </a:r>
            <a:endParaRPr lang="hr-HR" sz="1600" dirty="0"/>
          </a:p>
          <a:p>
            <a:r>
              <a:rPr lang="hr-HR" sz="1600" dirty="0">
                <a:hlinkClick r:id="rId7"/>
              </a:rPr>
              <a:t>https://www.enciklopedija.hr/natuknica.aspx?id=24814</a:t>
            </a:r>
            <a:endParaRPr lang="hr-HR" sz="1600" dirty="0"/>
          </a:p>
          <a:p>
            <a:r>
              <a:rPr lang="hr-HR" sz="1600" dirty="0">
                <a:hlinkClick r:id="rId8"/>
              </a:rPr>
              <a:t>https://edutorij.e-skole.hr/share/proxy/alfresco-noauth/edutorij/api/proxy-guest/c0098fe7-0755-4088-8543-dc8dd20773be/video/22815-0-platonov-mp4-1533201702436.mp4</a:t>
            </a:r>
            <a:endParaRPr lang="hr-HR" sz="1600" dirty="0"/>
          </a:p>
          <a:p>
            <a:r>
              <a:rPr lang="hr-HR" sz="1600" dirty="0">
                <a:hlinkClick r:id="rId9"/>
              </a:rPr>
              <a:t>http://www.grad.hr/nastava/geometrija/ng/tijela/poli.pdf</a:t>
            </a:r>
            <a:endParaRPr lang="hr-HR" sz="1600" dirty="0"/>
          </a:p>
          <a:p>
            <a:r>
              <a:rPr lang="hr-HR" sz="1600" dirty="0">
                <a:hlinkClick r:id="rId10"/>
              </a:rPr>
              <a:t>https://repozitorij.pmf.unizg.hr/islandora/object/pmf:7870</a:t>
            </a:r>
            <a:endParaRPr lang="hr-HR" sz="1600" dirty="0"/>
          </a:p>
          <a:p>
            <a:r>
              <a:rPr lang="hr-HR" sz="1600" dirty="0">
                <a:hlinkClick r:id="rId11"/>
              </a:rPr>
              <a:t>http://www.antonija-horvatek.from.hr/plakati-panoi/Platonova-tijela-Za-pano.pdf</a:t>
            </a:r>
            <a:endParaRPr lang="hr-HR" sz="1600" dirty="0"/>
          </a:p>
          <a:p>
            <a:r>
              <a:rPr lang="hr-HR" sz="1600" dirty="0">
                <a:hlinkClick r:id="rId12"/>
              </a:rPr>
              <a:t>https://mis.element.hr/fajli/351/19-08.pdf</a:t>
            </a:r>
            <a:endParaRPr lang="hr-HR" sz="1600" dirty="0"/>
          </a:p>
          <a:p>
            <a:r>
              <a:rPr lang="hr-HR" sz="1600" dirty="0">
                <a:hlinkClick r:id="rId13"/>
              </a:rPr>
              <a:t>https://prezi.com/vtznbr6rrgp3/platonova-</a:t>
            </a:r>
          </a:p>
          <a:p>
            <a:r>
              <a:rPr lang="hr-HR" sz="1600" dirty="0">
                <a:hlinkClick r:id="rId13"/>
              </a:rPr>
              <a:t>tijela/</a:t>
            </a:r>
            <a:r>
              <a:rPr lang="hr-HR" sz="1600" dirty="0">
                <a:hlinkClick r:id="rId14"/>
              </a:rPr>
              <a:t>http://www.mathos.unios.hr/~mdjumic/uploads/diplomski/IVA33.pdf</a:t>
            </a:r>
            <a:endParaRPr lang="hr-HR" sz="1600" dirty="0"/>
          </a:p>
          <a:p>
            <a:endParaRPr lang="hr-HR" sz="1600" dirty="0"/>
          </a:p>
          <a:p>
            <a:endParaRPr lang="hr-HR" sz="1600" dirty="0"/>
          </a:p>
          <a:p>
            <a:endParaRPr lang="hr-HR" sz="1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04" y="407288"/>
            <a:ext cx="8686800" cy="838200"/>
          </a:xfrm>
        </p:spPr>
        <p:txBody>
          <a:bodyPr/>
          <a:lstStyle/>
          <a:p>
            <a:r>
              <a:rPr lang="hr-HR" dirty="0"/>
              <a:t>Platonova tijela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18" y="2775700"/>
            <a:ext cx="8354417" cy="442192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hr-HR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Tetraedar</a:t>
            </a:r>
          </a:p>
          <a:p>
            <a:endParaRPr lang="hr-HR" dirty="0"/>
          </a:p>
          <a:p>
            <a:r>
              <a:rPr lang="hr-H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Heksaedar</a:t>
            </a:r>
          </a:p>
          <a:p>
            <a:endParaRPr lang="hr-HR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Oktaedar</a:t>
            </a:r>
            <a:endParaRPr lang="hr-HR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Dodekaedar</a:t>
            </a:r>
          </a:p>
          <a:p>
            <a:endParaRPr lang="hr-HR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Ikosaedar</a:t>
            </a:r>
            <a:endParaRPr lang="hr-HR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/>
              <a:t> </a:t>
            </a:r>
          </a:p>
          <a:p>
            <a:endParaRPr lang="hr-HR" dirty="0"/>
          </a:p>
          <a:p>
            <a:pPr>
              <a:buNone/>
            </a:pPr>
            <a:r>
              <a:rPr lang="hr-HR" dirty="0"/>
              <a:t>	</a:t>
            </a:r>
          </a:p>
        </p:txBody>
      </p:sp>
      <p:sp>
        <p:nvSpPr>
          <p:cNvPr id="1030" name="AutoShape 6" descr="Ikosaedar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32" name="AutoShape 8" descr="Ikosaedar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34" name="AutoShape 10" descr="Ikosaedar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36" name="AutoShape 12" descr="Ikosaedar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38" name="AutoShape 14" descr="Ikosaedar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40" name="AutoShape 16" descr="Ikosaedar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42" name="AutoShape 18" descr="Ikosaedar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44" name="AutoShape 20" descr="Ikosaedar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46" name="AutoShape 22" descr="Ikosaedar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48" name="AutoShape 24" descr="Ikosaedar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50" name="AutoShape 26" descr="Ikosaedar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52" name="AutoShape 28" descr="Ikosaedar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54" name="AutoShape 30" descr="Ikosaedar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56" name="AutoShape 32" descr="Ikosaedar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58" name="AutoShape 34" descr="Ikosaedar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60" name="AutoShape 36" descr="Ikosaedar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0" name="AutoShape 2" descr="Ikosaedar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2" name="AutoShape 4" descr="Ikosaedar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4" name="AutoShape 6" descr="Ikosaedar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6" name="AutoShape 8" descr="Ikosaedar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8" name="AutoShape 10" descr="Ikosaedar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60" name="AutoShape 12" descr="PLATONOVA TIJE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62" name="AutoShape 14" descr="PLATONOVA TIJE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64" name="AutoShape 16" descr="PLATONOVA TIJE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66" name="AutoShape 18" descr="Matematika 8 - Aktivnosti za samostalno učen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68" name="AutoShape 20" descr="Matematika 8 - Aktivnosti za samostalno učen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70" name="AutoShape 22" descr="Matematika 8 - Aktivnosti za samostalno učen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74" name="Picture 26" descr="C:\Users\Gordan\AppData\Local\Microsoft\Windows\INetCache\IE\CP5DS5EJ\80px-Icosahedro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514161"/>
            <a:ext cx="748135" cy="720080"/>
          </a:xfrm>
          <a:prstGeom prst="rect">
            <a:avLst/>
          </a:prstGeom>
          <a:noFill/>
        </p:spPr>
      </p:pic>
      <p:pic>
        <p:nvPicPr>
          <p:cNvPr id="2076" name="Picture 28" descr="C:\Users\Gordan\AppData\Local\Microsoft\Windows\INetCache\IE\CP5DS5EJ\250px-Octahedro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1778" y="4044771"/>
            <a:ext cx="672771" cy="672771"/>
          </a:xfrm>
          <a:prstGeom prst="rect">
            <a:avLst/>
          </a:prstGeom>
          <a:noFill/>
        </p:spPr>
      </p:pic>
      <p:pic>
        <p:nvPicPr>
          <p:cNvPr id="43" name="Picture 1" descr="C:\Users\Gordan\AppData\Local\Microsoft\Windows\INetCache\IE\CP5DS5EJ\Tetrahedron_22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8844" y="2596046"/>
            <a:ext cx="859729" cy="82259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216" y="3154185"/>
            <a:ext cx="866726" cy="866726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2375756" y="5648851"/>
            <a:ext cx="4195612" cy="187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ight Arrow 4"/>
          <p:cNvSpPr/>
          <p:nvPr/>
        </p:nvSpPr>
        <p:spPr>
          <a:xfrm>
            <a:off x="2375756" y="4404339"/>
            <a:ext cx="3096344" cy="186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ight Arrow 5"/>
          <p:cNvSpPr/>
          <p:nvPr/>
        </p:nvSpPr>
        <p:spPr>
          <a:xfrm>
            <a:off x="2375756" y="5043009"/>
            <a:ext cx="3672408" cy="211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6" name="Picture 2" descr="C:\Users\Gordan\AppData\Local\Microsoft\Windows\INetCache\IE\W9X64WUK\Dodecahedron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1368" y="4591002"/>
            <a:ext cx="837485" cy="83748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91580" y="127157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460374" y="1279114"/>
            <a:ext cx="83600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Platonova tijela ili pravilni poliedri su geometrijska tijela čije strane su sukladni pravilni mnogokuti kojima se u svakom vrhu spaja jednaki broj bridova. Unutar svakog tijela može se upisati, a oko svakog od njih opisati sfera.</a:t>
            </a:r>
          </a:p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Postoji 5 takvih geometrijskih tijela: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2375756" y="3760268"/>
            <a:ext cx="2220025" cy="2192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8" name="Right Arrow 47"/>
          <p:cNvSpPr/>
          <p:nvPr/>
        </p:nvSpPr>
        <p:spPr>
          <a:xfrm>
            <a:off x="2375756" y="3026633"/>
            <a:ext cx="936104" cy="230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Pravilni Tetraedar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Trostrana piramida</a:t>
            </a:r>
          </a:p>
          <a:p>
            <a:r>
              <a:rPr lang="hr-HR" sz="1800" dirty="0"/>
              <a:t>Omeđen sa 4 </a:t>
            </a:r>
            <a:r>
              <a:rPr lang="hr-HR" sz="1800" dirty="0" err="1"/>
              <a:t>jednakostranična</a:t>
            </a:r>
            <a:r>
              <a:rPr lang="hr-HR" sz="1800" dirty="0"/>
              <a:t> trokuta, 4 strane</a:t>
            </a:r>
          </a:p>
          <a:p>
            <a:r>
              <a:rPr lang="hr-HR" sz="1800" dirty="0"/>
              <a:t>Ima 4 vrha i 6 bridova</a:t>
            </a:r>
          </a:p>
          <a:p>
            <a:r>
              <a:rPr lang="en-US" sz="1800" dirty="0" err="1"/>
              <a:t>Nema</a:t>
            </a:r>
            <a:r>
              <a:rPr lang="en-US" sz="1800" dirty="0"/>
              <a:t> </a:t>
            </a:r>
            <a:r>
              <a:rPr lang="en-US" sz="1800" dirty="0" err="1"/>
              <a:t>dijagonale</a:t>
            </a:r>
            <a:endParaRPr lang="hr-HR" sz="1800" dirty="0"/>
          </a:p>
          <a:p>
            <a:r>
              <a:rPr lang="hr-HR" sz="1800" dirty="0"/>
              <a:t>Jednu stranu omeđuju 3 brida i ima 3 vrha</a:t>
            </a:r>
          </a:p>
          <a:p>
            <a:r>
              <a:rPr lang="hr-HR" sz="1800" dirty="0"/>
              <a:t>U jednom vrhu spajaju se 3 strane</a:t>
            </a:r>
          </a:p>
          <a:p>
            <a:r>
              <a:rPr lang="hr-HR" sz="1800" dirty="0"/>
              <a:t>Iz jednog vrha izlaze 3 brida</a:t>
            </a:r>
          </a:p>
        </p:txBody>
      </p:sp>
      <p:pic>
        <p:nvPicPr>
          <p:cNvPr id="1025" name="Picture 1" descr="C:\Users\Gordan\AppData\Local\Microsoft\Windows\INetCache\IE\CP5DS5EJ\Tetrahedron_22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554162"/>
            <a:ext cx="2095500" cy="20955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00" y="4609390"/>
            <a:ext cx="1394156" cy="408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5834846"/>
            <a:ext cx="1394156" cy="5040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92" y="4614862"/>
            <a:ext cx="5991225" cy="1724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pravilni HEKSAEDAR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err="1"/>
              <a:t>Šesteroplošnik</a:t>
            </a:r>
            <a:r>
              <a:rPr lang="hr-HR" sz="2000" dirty="0"/>
              <a:t> (kocka)</a:t>
            </a:r>
          </a:p>
          <a:p>
            <a:r>
              <a:rPr lang="hr-HR" sz="2000" dirty="0"/>
              <a:t>Omeđen sa 6 kvadrata, 6 strana</a:t>
            </a:r>
          </a:p>
          <a:p>
            <a:r>
              <a:rPr lang="hr-HR" sz="2000" dirty="0"/>
              <a:t>Ima 8 vrhova, 12 bridova</a:t>
            </a:r>
          </a:p>
          <a:p>
            <a:r>
              <a:rPr lang="hr-HR" sz="2000" dirty="0"/>
              <a:t>Jednu stranu omeđuju 4 brida i ima 4 vrha</a:t>
            </a:r>
          </a:p>
          <a:p>
            <a:r>
              <a:rPr lang="hr-HR" sz="2000" dirty="0"/>
              <a:t>U jednom vrhu spajaju se 3 strane.</a:t>
            </a:r>
          </a:p>
          <a:p>
            <a:r>
              <a:rPr lang="hr-HR" sz="2000" dirty="0"/>
              <a:t>Iz jednog vrha izlaze 3 brida</a:t>
            </a:r>
          </a:p>
          <a:p>
            <a:endParaRPr lang="hr-HR" sz="2000" dirty="0"/>
          </a:p>
          <a:p>
            <a:endParaRPr lang="hr-HR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564216"/>
            <a:ext cx="1047750" cy="400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5792941"/>
            <a:ext cx="1095375" cy="504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502" y="1554162"/>
            <a:ext cx="2381250" cy="2381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800" y="4564216"/>
            <a:ext cx="6096000" cy="1733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pravilni </a:t>
            </a:r>
            <a:r>
              <a:rPr lang="hr-HR" dirty="0" err="1"/>
              <a:t>OKTAedar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64027"/>
            <a:ext cx="8686800" cy="4525963"/>
          </a:xfrm>
        </p:spPr>
        <p:txBody>
          <a:bodyPr>
            <a:normAutofit/>
          </a:bodyPr>
          <a:lstStyle/>
          <a:p>
            <a:r>
              <a:rPr lang="hr-HR" sz="2000" dirty="0" err="1"/>
              <a:t>Osmeroplošnik</a:t>
            </a:r>
            <a:endParaRPr lang="hr-HR" sz="2000" dirty="0"/>
          </a:p>
          <a:p>
            <a:r>
              <a:rPr lang="hr-HR" sz="2000" dirty="0"/>
              <a:t>Omeđen s 8 </a:t>
            </a:r>
            <a:r>
              <a:rPr lang="hr-HR" sz="2000" dirty="0" err="1"/>
              <a:t>jednakostraničnih</a:t>
            </a:r>
            <a:r>
              <a:rPr lang="hr-HR" sz="2000" dirty="0"/>
              <a:t> trokuta</a:t>
            </a:r>
          </a:p>
          <a:p>
            <a:r>
              <a:rPr lang="hr-HR" sz="2000" dirty="0"/>
              <a:t>Ima 6 vrhova i 12 bridova</a:t>
            </a:r>
          </a:p>
          <a:p>
            <a:r>
              <a:rPr lang="hr-HR" sz="2000" dirty="0"/>
              <a:t>Jednu stranu omeđuju 3 brida i ima 3 vrha</a:t>
            </a:r>
          </a:p>
          <a:p>
            <a:r>
              <a:rPr lang="hr-HR" sz="2000" dirty="0"/>
              <a:t>U jednom vrhu spajaju se 4 strane</a:t>
            </a:r>
          </a:p>
          <a:p>
            <a:r>
              <a:rPr lang="hr-HR" sz="2000" dirty="0"/>
              <a:t>Iz svakog vrha izlaze 4 brida</a:t>
            </a:r>
          </a:p>
          <a:p>
            <a:endParaRPr lang="hr-HR" sz="2000" dirty="0"/>
          </a:p>
        </p:txBody>
      </p:sp>
      <p:sp>
        <p:nvSpPr>
          <p:cNvPr id="19460" name="AutoShape 4" descr="PRAVILNI POLIED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9462" name="AutoShape 6" descr="PRAVILNI POLIED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4653136"/>
            <a:ext cx="5400600" cy="1680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17" y="4622512"/>
            <a:ext cx="1514475" cy="561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5704240"/>
            <a:ext cx="1257300" cy="571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732" y="1592262"/>
            <a:ext cx="3230732" cy="1820957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bg1"/>
            </a:bgClr>
          </a:pattFill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pravilni Dodekaedar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/>
              <a:t>Dvanaesteroplošnik</a:t>
            </a:r>
          </a:p>
          <a:p>
            <a:r>
              <a:rPr lang="hr-HR" sz="2000" dirty="0"/>
              <a:t>Omeđen s 12 sukladnih pravilnih peterokuta</a:t>
            </a:r>
          </a:p>
          <a:p>
            <a:r>
              <a:rPr lang="hr-HR" sz="2000" dirty="0"/>
              <a:t>Ima 20 vrhova i 30 bridova</a:t>
            </a:r>
          </a:p>
          <a:p>
            <a:r>
              <a:rPr lang="hr-HR" sz="2000" dirty="0"/>
              <a:t>Jednu stranu omeđuje 5 bridova i ima 5 vrhova</a:t>
            </a:r>
          </a:p>
          <a:p>
            <a:r>
              <a:rPr lang="hr-HR" sz="2000" dirty="0"/>
              <a:t>U jednom vrhu spajaju se 3 strane</a:t>
            </a:r>
          </a:p>
          <a:p>
            <a:r>
              <a:rPr lang="hr-HR" sz="2000" dirty="0"/>
              <a:t>Iz svakog vrha izlaze 3 brida</a:t>
            </a:r>
          </a:p>
          <a:p>
            <a:endParaRPr lang="hr-HR" sz="2000" dirty="0"/>
          </a:p>
          <a:p>
            <a:endParaRPr lang="hr-HR" sz="2000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18434" name="Picture 2" descr="C:\Users\Gordan\AppData\Local\Microsoft\Windows\INetCache\IE\W9X64WUK\Dodecahedron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5376" y="1916832"/>
            <a:ext cx="2016224" cy="2016224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858" y="4653136"/>
            <a:ext cx="5717129" cy="1520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653136"/>
            <a:ext cx="1885950" cy="590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5764251"/>
            <a:ext cx="2038350" cy="40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pravilni </a:t>
            </a:r>
            <a:r>
              <a:rPr lang="en-US" dirty="0" err="1"/>
              <a:t>Ik</a:t>
            </a:r>
            <a:r>
              <a:rPr lang="hr-HR" dirty="0"/>
              <a:t>o</a:t>
            </a:r>
            <a:r>
              <a:rPr lang="en-US" dirty="0"/>
              <a:t>s</a:t>
            </a:r>
            <a:r>
              <a:rPr lang="hr-HR" dirty="0"/>
              <a:t>a</a:t>
            </a:r>
            <a:r>
              <a:rPr lang="en-US" dirty="0" err="1"/>
              <a:t>edar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Dvadeseteroplo</a:t>
            </a:r>
            <a:r>
              <a:rPr lang="hr-HR" sz="2000" dirty="0"/>
              <a:t>šnik</a:t>
            </a:r>
          </a:p>
          <a:p>
            <a:r>
              <a:rPr lang="hr-HR" sz="2000" dirty="0"/>
              <a:t>Omeđen s 20 sukladnih jednakostraničnih trokuta</a:t>
            </a:r>
          </a:p>
          <a:p>
            <a:r>
              <a:rPr lang="hr-HR" sz="2000" dirty="0"/>
              <a:t>Ima 12 vrhova i 30 bridova</a:t>
            </a:r>
          </a:p>
          <a:p>
            <a:r>
              <a:rPr lang="hr-HR" sz="2000" dirty="0"/>
              <a:t>Jednu stranu omeđuju 3 brida i ima 3 vrha</a:t>
            </a:r>
          </a:p>
          <a:p>
            <a:r>
              <a:rPr lang="hr-HR" sz="2000" dirty="0"/>
              <a:t> U jednom vrhu spaja se 5 strana  </a:t>
            </a:r>
          </a:p>
          <a:p>
            <a:r>
              <a:rPr lang="hr-HR" sz="2000" dirty="0"/>
              <a:t> Iz svakog vrha izlazi 5 bridova      </a:t>
            </a:r>
            <a:endParaRPr lang="hr-HR" dirty="0"/>
          </a:p>
        </p:txBody>
      </p:sp>
      <p:sp>
        <p:nvSpPr>
          <p:cNvPr id="2052" name="AutoShape 4" descr="Matematika 8 - Aktivnosti za samostalno učen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4" name="AutoShape 6" descr="Matematika 8 - Aktivnosti za samostalno učen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6" name="AutoShape 8" descr="Matematika 8 - Aktivnosti za samostalno učen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206" y="4509120"/>
            <a:ext cx="6471982" cy="1609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99" y="4509120"/>
            <a:ext cx="1303313" cy="397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5" y="5623507"/>
            <a:ext cx="1728192" cy="4950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76" y="1592262"/>
            <a:ext cx="2358212" cy="1620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POSTUPAK izrade pravilnog </a:t>
            </a:r>
            <a:r>
              <a:rPr lang="hr-HR" dirty="0" err="1"/>
              <a:t>IKoSaEDRA</a:t>
            </a:r>
            <a:r>
              <a:rPr lang="hr-HR" dirty="0"/>
              <a:t> </a:t>
            </a:r>
          </a:p>
        </p:txBody>
      </p:sp>
      <p:pic>
        <p:nvPicPr>
          <p:cNvPr id="3" name="Picture 2" descr="IMG_20200521_231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2555776" cy="1916832"/>
          </a:xfrm>
          <a:prstGeom prst="rect">
            <a:avLst/>
          </a:prstGeom>
        </p:spPr>
      </p:pic>
      <p:pic>
        <p:nvPicPr>
          <p:cNvPr id="5" name="Picture 4" descr="IMG_20200522_0158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8808" y="1419376"/>
            <a:ext cx="2352362" cy="1997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6000" y="7713000"/>
            <a:ext cx="72008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108704" y="14193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406" y="1419376"/>
            <a:ext cx="2417738" cy="1935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77283"/>
            <a:ext cx="1944216" cy="21519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92" y="3916799"/>
            <a:ext cx="2461972" cy="20431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095" y="3877283"/>
            <a:ext cx="2336075" cy="22508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55484" y="1420544"/>
            <a:ext cx="72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2926" y="1419376"/>
            <a:ext cx="66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3.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504" y="3970057"/>
            <a:ext cx="64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4.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87940" y="3916799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5.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72926" y="3918704"/>
            <a:ext cx="62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6.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Izračun </a:t>
            </a:r>
            <a:r>
              <a:rPr lang="hr-HR" dirty="0" err="1"/>
              <a:t>OPLOŠJa</a:t>
            </a:r>
            <a:r>
              <a:rPr lang="hr-HR" dirty="0"/>
              <a:t> pravilnog </a:t>
            </a:r>
            <a:r>
              <a:rPr lang="hr-HR" dirty="0" err="1"/>
              <a:t>IKoSaEDRA</a:t>
            </a:r>
            <a:r>
              <a:rPr lang="hr-HR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9552" y="1607816"/>
                <a:ext cx="4320480" cy="4372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Izračun oplošja </a:t>
                </a:r>
                <a:r>
                  <a:rPr lang="hr-HR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ikosaedra</a:t>
                </a:r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a = 8 cm              O = 20 ˑ P            </a:t>
                </a:r>
              </a:p>
              <a:p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O = 20 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hr-HR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hr-HR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²√3</m:t>
                        </m:r>
                      </m:num>
                      <m:den>
                        <m:r>
                          <a:rPr lang="hr-HR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hr-H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O = 5 ˑ √3 ˑ a² </a:t>
                </a:r>
              </a:p>
              <a:p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O = 5 ˑ √3 ˑ 8²</a:t>
                </a:r>
              </a:p>
              <a:p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hr-H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O = 5 ˑ 64 ˑ √3</a:t>
                </a:r>
              </a:p>
              <a:p>
                <a:endParaRPr lang="hr-H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hr-H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O = </a:t>
                </a:r>
                <a:r>
                  <a:rPr lang="hr-HR" sz="20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320√3 cm²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607816"/>
                <a:ext cx="4320480" cy="4372800"/>
              </a:xfrm>
              <a:prstGeom prst="rect">
                <a:avLst/>
              </a:prstGeom>
              <a:blipFill rotWithShape="0">
                <a:blip r:embed="rId3"/>
                <a:stretch>
                  <a:fillRect t="-837" b="-167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17067"/>
            <a:ext cx="3042338" cy="4056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1147</TotalTime>
  <Words>552</Words>
  <Application>Microsoft Office PowerPoint</Application>
  <PresentationFormat>Prikaz na zaslonu (4:3)</PresentationFormat>
  <Paragraphs>94</Paragraphs>
  <Slides>10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7" baseType="lpstr">
      <vt:lpstr>Calibri</vt:lpstr>
      <vt:lpstr>Cambria Math</vt:lpstr>
      <vt:lpstr>Franklin Gothic Book</vt:lpstr>
      <vt:lpstr>Franklin Gothic Medium</vt:lpstr>
      <vt:lpstr>Times New Roman</vt:lpstr>
      <vt:lpstr>Wingdings 2</vt:lpstr>
      <vt:lpstr>Trek</vt:lpstr>
      <vt:lpstr>PLATONOVA TIJELA</vt:lpstr>
      <vt:lpstr>Platonova tijela</vt:lpstr>
      <vt:lpstr> Pravilni Tetraedar</vt:lpstr>
      <vt:lpstr> pravilni HEKSAEDAR</vt:lpstr>
      <vt:lpstr> pravilni OKTAedar</vt:lpstr>
      <vt:lpstr> pravilni Dodekaedar</vt:lpstr>
      <vt:lpstr> pravilni Ikosaedar</vt:lpstr>
      <vt:lpstr>POSTUPAK izrade pravilnog IKoSaEDRA </vt:lpstr>
      <vt:lpstr>Izračun OPLOŠJa pravilnog IKoSaEDRA </vt:lpstr>
      <vt:lpstr> IZVORI PODATAKA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PLATONOVA TIJELA</dc:title>
  <dc:creator>Windows User</dc:creator>
  <cp:lastModifiedBy>Miranda</cp:lastModifiedBy>
  <cp:revision>127</cp:revision>
  <dcterms:created xsi:type="dcterms:W3CDTF">2020-05-23T12:51:20Z</dcterms:created>
  <dcterms:modified xsi:type="dcterms:W3CDTF">2020-07-14T16:08:30Z</dcterms:modified>
</cp:coreProperties>
</file>